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8"/>
  </p:notesMasterIdLst>
  <p:sldIdLst>
    <p:sldId id="265" r:id="rId2"/>
    <p:sldId id="266" r:id="rId3"/>
    <p:sldId id="267" r:id="rId4"/>
    <p:sldId id="268" r:id="rId5"/>
    <p:sldId id="269" r:id="rId6"/>
    <p:sldId id="270" r:id="rId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66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99E72D-661A-4669-8645-43C1CF32EFB4}" type="datetimeFigureOut">
              <a:rPr lang="cs-CZ" smtClean="0"/>
              <a:pPr/>
              <a:t>31.01.2021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A23173-6594-461C-8AD5-1D1EB182F8D4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3605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A23173-6594-461C-8AD5-1D1EB182F8D4}" type="slidenum">
              <a:rPr lang="cs-CZ" smtClean="0"/>
              <a:pPr/>
              <a:t>1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82417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A23173-6594-461C-8AD5-1D1EB182F8D4}" type="slidenum">
              <a:rPr lang="cs-CZ" smtClean="0"/>
              <a:pPr/>
              <a:t>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31205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A23173-6594-461C-8AD5-1D1EB182F8D4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5524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A23173-6594-461C-8AD5-1D1EB182F8D4}" type="slidenum">
              <a:rPr lang="cs-CZ" smtClean="0"/>
              <a:pPr/>
              <a:t>4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48293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A23173-6594-461C-8AD5-1D1EB182F8D4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9640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A23173-6594-461C-8AD5-1D1EB182F8D4}" type="slidenum">
              <a:rPr lang="cs-CZ" smtClean="0"/>
              <a:pPr/>
              <a:t>6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0385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A11C-E801-4B5D-9687-63EA92BC7A99}" type="datetimeFigureOut">
              <a:rPr lang="cs-CZ" smtClean="0"/>
              <a:pPr/>
              <a:t>31.01.2021</a:t>
            </a:fld>
            <a:endParaRPr lang="cs-CZ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ABF9AF3-F03B-4EB7-B962-FE88343786B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A11C-E801-4B5D-9687-63EA92BC7A99}" type="datetimeFigureOut">
              <a:rPr lang="cs-CZ" smtClean="0"/>
              <a:pPr/>
              <a:t>31.01.2021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9AF3-F03B-4EB7-B962-FE88343786B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A11C-E801-4B5D-9687-63EA92BC7A99}" type="datetimeFigureOut">
              <a:rPr lang="cs-CZ" smtClean="0"/>
              <a:pPr/>
              <a:t>31.01.2021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9AF3-F03B-4EB7-B962-FE88343786B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A11C-E801-4B5D-9687-63EA92BC7A99}" type="datetimeFigureOut">
              <a:rPr lang="cs-CZ" smtClean="0"/>
              <a:pPr/>
              <a:t>31.01.2021</a:t>
            </a:fld>
            <a:endParaRPr lang="cs-CZ" dirty="0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 dirty="0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ABF9AF3-F03B-4EB7-B962-FE88343786B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A11C-E801-4B5D-9687-63EA92BC7A99}" type="datetimeFigureOut">
              <a:rPr lang="cs-CZ" smtClean="0"/>
              <a:pPr/>
              <a:t>31.01.2021</a:t>
            </a:fld>
            <a:endParaRPr lang="cs-CZ" dirty="0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9AF3-F03B-4EB7-B962-FE88343786B7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A11C-E801-4B5D-9687-63EA92BC7A99}" type="datetimeFigureOut">
              <a:rPr lang="cs-CZ" smtClean="0"/>
              <a:pPr/>
              <a:t>31.01.2021</a:t>
            </a:fld>
            <a:endParaRPr lang="cs-CZ" dirty="0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9AF3-F03B-4EB7-B962-FE88343786B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A11C-E801-4B5D-9687-63EA92BC7A99}" type="datetimeFigureOut">
              <a:rPr lang="cs-CZ" smtClean="0"/>
              <a:pPr/>
              <a:t>31.01.2021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ABF9AF3-F03B-4EB7-B962-FE88343786B7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A11C-E801-4B5D-9687-63EA92BC7A99}" type="datetimeFigureOut">
              <a:rPr lang="cs-CZ" smtClean="0"/>
              <a:pPr/>
              <a:t>31.01.2021</a:t>
            </a:fld>
            <a:endParaRPr lang="cs-CZ" dirty="0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9AF3-F03B-4EB7-B962-FE88343786B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A11C-E801-4B5D-9687-63EA92BC7A99}" type="datetimeFigureOut">
              <a:rPr lang="cs-CZ" smtClean="0"/>
              <a:pPr/>
              <a:t>31.01.2021</a:t>
            </a:fld>
            <a:endParaRPr lang="cs-CZ" dirty="0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9AF3-F03B-4EB7-B962-FE88343786B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/>
              <a:t>Klepnutím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A11C-E801-4B5D-9687-63EA92BC7A99}" type="datetimeFigureOut">
              <a:rPr lang="cs-CZ" smtClean="0"/>
              <a:pPr/>
              <a:t>31.01.2021</a:t>
            </a:fld>
            <a:endParaRPr lang="cs-CZ" dirty="0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9AF3-F03B-4EB7-B962-FE88343786B7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dirty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7A11C-E801-4B5D-9687-63EA92BC7A99}" type="datetimeFigureOut">
              <a:rPr lang="cs-CZ" smtClean="0"/>
              <a:pPr/>
              <a:t>31.01.2021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9AF3-F03B-4EB7-B962-FE88343786B7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Klepnutím lze upravit styly předlohy textu.</a:t>
            </a:r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Klepnutím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147A11C-E801-4B5D-9687-63EA92BC7A99}" type="datetimeFigureOut">
              <a:rPr lang="cs-CZ" smtClean="0"/>
              <a:pPr/>
              <a:t>31.01.2021</a:t>
            </a:fld>
            <a:endParaRPr lang="cs-CZ" dirty="0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ABF9AF3-F03B-4EB7-B962-FE88343786B7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Zástupný symbol pro obsah 15">
            <a:extLst>
              <a:ext uri="{FF2B5EF4-FFF2-40B4-BE49-F238E27FC236}">
                <a16:creationId xmlns:a16="http://schemas.microsoft.com/office/drawing/2014/main" id="{A494992D-A4EC-4536-A455-4512EDEBCF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4955381"/>
          </a:xfrm>
        </p:spPr>
        <p:txBody>
          <a:bodyPr>
            <a:normAutofit/>
          </a:bodyPr>
          <a:lstStyle/>
          <a:p>
            <a:pPr algn="ctr"/>
            <a:endParaRPr lang="cs-CZ" sz="6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cs-CZ" sz="6000" b="1" dirty="0">
                <a:latin typeface="Calibri" panose="020F0502020204030204" pitchFamily="34" charset="0"/>
                <a:cs typeface="Calibri" panose="020F0502020204030204" pitchFamily="34" charset="0"/>
              </a:rPr>
              <a:t>Věta jednočlenná, dvojčlenná, větný ekvivalent</a:t>
            </a:r>
          </a:p>
        </p:txBody>
      </p:sp>
    </p:spTree>
    <p:extLst>
      <p:ext uri="{BB962C8B-B14F-4D97-AF65-F5344CB8AC3E}">
        <p14:creationId xmlns:p14="http://schemas.microsoft.com/office/powerpoint/2010/main" val="580679827"/>
      </p:ext>
    </p:extLst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>
            <a:extLst>
              <a:ext uri="{FF2B5EF4-FFF2-40B4-BE49-F238E27FC236}">
                <a16:creationId xmlns:a16="http://schemas.microsoft.com/office/drawing/2014/main" id="{C0845B3C-1B0C-4C58-8C87-B01982FB4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51520"/>
          </a:xfrm>
        </p:spPr>
        <p:txBody>
          <a:bodyPr>
            <a:normAutofit fontScale="90000"/>
          </a:bodyPr>
          <a:lstStyle/>
          <a:p>
            <a:r>
              <a:rPr lang="cs-CZ" sz="4400" b="1" dirty="0">
                <a:latin typeface="Calibri" panose="020F0502020204030204" pitchFamily="34" charset="0"/>
                <a:cs typeface="Calibri" panose="020F0502020204030204" pitchFamily="34" charset="0"/>
              </a:rPr>
              <a:t>Věta dvojčlenná</a:t>
            </a:r>
          </a:p>
        </p:txBody>
      </p:sp>
      <p:sp>
        <p:nvSpPr>
          <p:cNvPr id="14" name="Zástupný symbol pro obsah 13">
            <a:extLst>
              <a:ext uri="{FF2B5EF4-FFF2-40B4-BE49-F238E27FC236}">
                <a16:creationId xmlns:a16="http://schemas.microsoft.com/office/drawing/2014/main" id="{602B4883-17F5-4A6E-9FAB-6BF75CE847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obsahuje </a:t>
            </a:r>
            <a:r>
              <a:rPr lang="cs-CZ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podmět</a:t>
            </a: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 a </a:t>
            </a:r>
            <a:r>
              <a:rPr lang="cs-CZ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přísudek</a:t>
            </a:r>
          </a:p>
          <a:p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podmět může být </a:t>
            </a:r>
            <a:r>
              <a:rPr lang="cs-CZ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nevyjádřený</a:t>
            </a:r>
          </a:p>
          <a:p>
            <a:pPr marL="0" indent="0">
              <a:buNone/>
            </a:pPr>
            <a:endParaRPr lang="cs-CZ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Děti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cs-CZ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četly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 zajímavou knížku.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Bolí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 mě 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zub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Půjdeme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 na procházku.(</a:t>
            </a:r>
            <a:r>
              <a:rPr lang="cs-CZ" b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my</a:t>
            </a: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253242051"/>
      </p:ext>
    </p:extLst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>
            <a:extLst>
              <a:ext uri="{FF2B5EF4-FFF2-40B4-BE49-F238E27FC236}">
                <a16:creationId xmlns:a16="http://schemas.microsoft.com/office/drawing/2014/main" id="{C0845B3C-1B0C-4C58-8C87-B01982FB4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51520"/>
          </a:xfrm>
        </p:spPr>
        <p:txBody>
          <a:bodyPr>
            <a:normAutofit fontScale="90000"/>
          </a:bodyPr>
          <a:lstStyle/>
          <a:p>
            <a:r>
              <a:rPr lang="cs-CZ" sz="4400" b="1" dirty="0">
                <a:latin typeface="Calibri" panose="020F0502020204030204" pitchFamily="34" charset="0"/>
                <a:cs typeface="Calibri" panose="020F0502020204030204" pitchFamily="34" charset="0"/>
              </a:rPr>
              <a:t>Věta jednočlenná</a:t>
            </a:r>
          </a:p>
        </p:txBody>
      </p:sp>
      <p:sp>
        <p:nvSpPr>
          <p:cNvPr id="14" name="Zástupný symbol pro obsah 13">
            <a:extLst>
              <a:ext uri="{FF2B5EF4-FFF2-40B4-BE49-F238E27FC236}">
                <a16:creationId xmlns:a16="http://schemas.microsoft.com/office/drawing/2014/main" id="{602B4883-17F5-4A6E-9FAB-6BF75CE847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484784"/>
            <a:ext cx="8812088" cy="4968552"/>
          </a:xfrm>
        </p:spPr>
        <p:txBody>
          <a:bodyPr>
            <a:normAutofit lnSpcReduction="10000"/>
          </a:bodyPr>
          <a:lstStyle/>
          <a:p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obsahuje pouze </a:t>
            </a:r>
            <a:r>
              <a:rPr lang="cs-CZ" sz="28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přísudek </a:t>
            </a:r>
            <a:r>
              <a:rPr lang="cs-CZ" sz="2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(slovesný tvar je ve 3. os. č. j.)</a:t>
            </a:r>
            <a:endParaRPr lang="cs-CZ" sz="28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neobsahuje </a:t>
            </a:r>
            <a:r>
              <a:rPr lang="cs-CZ" sz="2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podmět</a:t>
            </a:r>
            <a:endParaRPr lang="cs-CZ" sz="28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cs-CZ" sz="2800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podmět</a:t>
            </a: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nelze doplnit</a:t>
            </a:r>
          </a:p>
          <a:p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věta jednočlenná vyjadřuje:</a:t>
            </a:r>
          </a:p>
          <a:p>
            <a:pPr marL="0" indent="0"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cs-CZ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přírodní jevy:        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Zablýsklo se. Prší. Sněží.</a:t>
            </a:r>
          </a:p>
          <a:p>
            <a:pPr marL="0" indent="0"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cs-CZ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tělesné stavy:       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Bolí mě v zádech. Škrábe ho v krku.</a:t>
            </a:r>
          </a:p>
          <a:p>
            <a:pPr marL="0" indent="0"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r>
              <a:rPr lang="cs-CZ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duševní stavy:      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Je mi smutno. Stýská se jí.</a:t>
            </a:r>
          </a:p>
          <a:p>
            <a:pPr marL="0" indent="0">
              <a:buNone/>
            </a:pPr>
            <a:r>
              <a:rPr lang="cs-CZ" sz="2800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smyslové vjemy:   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Hoří v kamnech. Zvoní.</a:t>
            </a:r>
          </a:p>
          <a:p>
            <a:pPr marL="0" indent="0">
              <a:buNone/>
            </a:pP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803413084"/>
      </p:ext>
    </p:extLst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dpis 12">
            <a:extLst>
              <a:ext uri="{FF2B5EF4-FFF2-40B4-BE49-F238E27FC236}">
                <a16:creationId xmlns:a16="http://schemas.microsoft.com/office/drawing/2014/main" id="{C0845B3C-1B0C-4C58-8C87-B01982FB45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451520"/>
          </a:xfrm>
        </p:spPr>
        <p:txBody>
          <a:bodyPr>
            <a:normAutofit fontScale="90000"/>
          </a:bodyPr>
          <a:lstStyle/>
          <a:p>
            <a:r>
              <a:rPr lang="cs-CZ" sz="4400" b="1" dirty="0">
                <a:latin typeface="Calibri" panose="020F0502020204030204" pitchFamily="34" charset="0"/>
                <a:cs typeface="Calibri" panose="020F0502020204030204" pitchFamily="34" charset="0"/>
              </a:rPr>
              <a:t>Větný ekvivalent</a:t>
            </a:r>
          </a:p>
        </p:txBody>
      </p:sp>
      <p:sp>
        <p:nvSpPr>
          <p:cNvPr id="14" name="Zástupný symbol pro obsah 13">
            <a:extLst>
              <a:ext uri="{FF2B5EF4-FFF2-40B4-BE49-F238E27FC236}">
                <a16:creationId xmlns:a16="http://schemas.microsoft.com/office/drawing/2014/main" id="{602B4883-17F5-4A6E-9FAB-6BF75CE847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556792"/>
            <a:ext cx="8561512" cy="4896544"/>
          </a:xfrm>
        </p:spPr>
        <p:txBody>
          <a:bodyPr>
            <a:normAutofit fontScale="85000" lnSpcReduction="20000"/>
          </a:bodyPr>
          <a:lstStyle/>
          <a:p>
            <a:r>
              <a:rPr lang="cs-CZ" sz="3300" dirty="0">
                <a:latin typeface="Calibri" panose="020F0502020204030204" pitchFamily="34" charset="0"/>
                <a:cs typeface="Calibri" panose="020F0502020204030204" pitchFamily="34" charset="0"/>
              </a:rPr>
              <a:t>neobsahuje </a:t>
            </a:r>
            <a:r>
              <a:rPr lang="cs-CZ" sz="33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určitý slovesný tvar</a:t>
            </a:r>
          </a:p>
          <a:p>
            <a:r>
              <a:rPr lang="cs-CZ" sz="3300" dirty="0">
                <a:latin typeface="Calibri" panose="020F0502020204030204" pitchFamily="34" charset="0"/>
                <a:cs typeface="Calibri" panose="020F0502020204030204" pitchFamily="34" charset="0"/>
              </a:rPr>
              <a:t>základem je:</a:t>
            </a:r>
          </a:p>
          <a:p>
            <a:pPr marL="0" indent="0">
              <a:buNone/>
            </a:pPr>
            <a:endParaRPr lang="cs-CZ" sz="3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3300" dirty="0"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  <a:r>
              <a:rPr lang="cs-CZ" sz="3300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podstatné jméno:</a:t>
            </a:r>
            <a:r>
              <a:rPr lang="cs-CZ" sz="3300" b="1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   </a:t>
            </a:r>
            <a:r>
              <a:rPr lang="cs-CZ" sz="33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Základní škola. Milá teto! </a:t>
            </a:r>
            <a:r>
              <a:rPr lang="cs-CZ" sz="3300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marL="0" indent="0">
              <a:buNone/>
            </a:pPr>
            <a:r>
              <a:rPr lang="cs-CZ" sz="3300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přídavné jméno:	   </a:t>
            </a:r>
            <a:r>
              <a:rPr lang="cs-CZ" sz="33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Hezké! Skvělé!</a:t>
            </a:r>
            <a:endParaRPr lang="cs-CZ" sz="3300" b="1" dirty="0">
              <a:solidFill>
                <a:srgbClr val="FF33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3300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infinitiv:		   </a:t>
            </a:r>
            <a:r>
              <a:rPr lang="cs-CZ" sz="33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Nevstupovat! Stát!</a:t>
            </a:r>
          </a:p>
          <a:p>
            <a:pPr marL="0" indent="0">
              <a:buNone/>
            </a:pPr>
            <a:r>
              <a:rPr lang="cs-CZ" sz="3300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příslovce:		   </a:t>
            </a:r>
            <a:r>
              <a:rPr lang="cs-CZ" sz="33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Vpřed! Správně.</a:t>
            </a:r>
            <a:endParaRPr lang="cs-CZ" sz="3300" b="1" dirty="0">
              <a:solidFill>
                <a:srgbClr val="FF33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3300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citoslovce		   </a:t>
            </a:r>
            <a:r>
              <a:rPr lang="cs-CZ" sz="33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Jé! Hurá! Au!</a:t>
            </a:r>
            <a:endParaRPr lang="cs-CZ" sz="3300" b="1" dirty="0">
              <a:solidFill>
                <a:srgbClr val="FF33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3300" dirty="0">
                <a:solidFill>
                  <a:srgbClr val="FF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částice:		   </a:t>
            </a:r>
            <a:r>
              <a:rPr lang="cs-CZ" sz="33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Ne. Ano. Jistěže.</a:t>
            </a:r>
            <a:endParaRPr lang="cs-CZ" sz="3300" b="1" dirty="0">
              <a:solidFill>
                <a:srgbClr val="FF33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cs-CZ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endParaRPr lang="cs-CZ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265473"/>
      </p:ext>
    </p:extLst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>
            <a:extLst>
              <a:ext uri="{FF2B5EF4-FFF2-40B4-BE49-F238E27FC236}">
                <a16:creationId xmlns:a16="http://schemas.microsoft.com/office/drawing/2014/main" id="{85154FD5-DF36-43D2-A587-D51D91969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96" y="457200"/>
            <a:ext cx="9001000" cy="523528"/>
          </a:xfrm>
        </p:spPr>
        <p:txBody>
          <a:bodyPr>
            <a:noAutofit/>
          </a:bodyPr>
          <a:lstStyle/>
          <a:p>
            <a:r>
              <a:rPr lang="cs-CZ" sz="3000" b="1" dirty="0">
                <a:latin typeface="Calibri" panose="020F0502020204030204" pitchFamily="34" charset="0"/>
                <a:cs typeface="Calibri" panose="020F0502020204030204" pitchFamily="34" charset="0"/>
              </a:rPr>
              <a:t>Věta jednočlenná převedená na dvojčlennou</a:t>
            </a:r>
            <a:endParaRPr lang="cs-CZ" sz="3000" dirty="0"/>
          </a:p>
        </p:txBody>
      </p:sp>
      <p:sp>
        <p:nvSpPr>
          <p:cNvPr id="14" name="Zástupný symbol pro obsah 13">
            <a:extLst>
              <a:ext uri="{FF2B5EF4-FFF2-40B4-BE49-F238E27FC236}">
                <a16:creationId xmlns:a16="http://schemas.microsoft.com/office/drawing/2014/main" id="{602B4883-17F5-4A6E-9FAB-6BF75CE847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2132856"/>
            <a:ext cx="4191000" cy="41917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Včera pršelo.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Bylo mi moc smutno.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V krbu zapraskalo.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Je vidět Sněžku.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Bolí mě v zádech.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Není mi dobře.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Venku hoří.</a:t>
            </a:r>
          </a:p>
          <a:p>
            <a:pPr marL="0" indent="0">
              <a:buNone/>
            </a:pPr>
            <a: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  <a:t>        </a:t>
            </a:r>
            <a:endParaRPr lang="cs-CZ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Zástupný symbol pro obsah 15">
            <a:extLst>
              <a:ext uri="{FF2B5EF4-FFF2-40B4-BE49-F238E27FC236}">
                <a16:creationId xmlns:a16="http://schemas.microsoft.com/office/drawing/2014/main" id="{8FB89664-B1D6-4422-A934-B20CD89577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2132856"/>
            <a:ext cx="4343400" cy="4191744"/>
          </a:xfrm>
        </p:spPr>
        <p:txBody>
          <a:bodyPr/>
          <a:lstStyle/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Včera padal déšť.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Byla jsem moc smutná.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V krbu zapraskalo dříví.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Je vidět Sněžka.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Bolí mě záda.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Necítím se dobře.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Venku hoří dům.</a:t>
            </a:r>
          </a:p>
        </p:txBody>
      </p:sp>
    </p:spTree>
    <p:extLst>
      <p:ext uri="{BB962C8B-B14F-4D97-AF65-F5344CB8AC3E}">
        <p14:creationId xmlns:p14="http://schemas.microsoft.com/office/powerpoint/2010/main" val="2661893202"/>
      </p:ext>
    </p:extLst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Nadpis 14">
            <a:extLst>
              <a:ext uri="{FF2B5EF4-FFF2-40B4-BE49-F238E27FC236}">
                <a16:creationId xmlns:a16="http://schemas.microsoft.com/office/drawing/2014/main" id="{85154FD5-DF36-43D2-A587-D51D919697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96" y="457200"/>
            <a:ext cx="9001000" cy="523528"/>
          </a:xfrm>
        </p:spPr>
        <p:txBody>
          <a:bodyPr>
            <a:noAutofit/>
          </a:bodyPr>
          <a:lstStyle/>
          <a:p>
            <a:r>
              <a:rPr lang="cs-CZ" sz="4400" b="1" dirty="0">
                <a:latin typeface="Calibri" panose="020F0502020204030204" pitchFamily="34" charset="0"/>
                <a:cs typeface="Calibri" panose="020F0502020204030204" pitchFamily="34" charset="0"/>
              </a:rPr>
              <a:t>Změna věty na větný ekvivalent</a:t>
            </a:r>
            <a:endParaRPr lang="cs-CZ" sz="4400" dirty="0"/>
          </a:p>
        </p:txBody>
      </p:sp>
      <p:sp>
        <p:nvSpPr>
          <p:cNvPr id="14" name="Zástupný symbol pro obsah 13">
            <a:extLst>
              <a:ext uri="{FF2B5EF4-FFF2-40B4-BE49-F238E27FC236}">
                <a16:creationId xmlns:a16="http://schemas.microsoft.com/office/drawing/2014/main" id="{602B4883-17F5-4A6E-9FAB-6BF75CE847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4800" y="2132856"/>
            <a:ext cx="4191000" cy="41917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Zastavte!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Pojďte k oknům!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Dej pozor!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Napsal jsi to velmi dobře.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Podívej se!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Buďte ticho!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Přineste mi dvě kávy.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Nemluvte!</a:t>
            </a:r>
            <a:r>
              <a:rPr lang="cs-CZ" sz="2800" b="1" dirty="0">
                <a:latin typeface="Calibri" panose="020F0502020204030204" pitchFamily="34" charset="0"/>
                <a:cs typeface="Calibri" panose="020F0502020204030204" pitchFamily="34" charset="0"/>
              </a:rPr>
              <a:t>     </a:t>
            </a:r>
          </a:p>
        </p:txBody>
      </p:sp>
      <p:sp>
        <p:nvSpPr>
          <p:cNvPr id="16" name="Zástupný symbol pro obsah 15">
            <a:extLst>
              <a:ext uri="{FF2B5EF4-FFF2-40B4-BE49-F238E27FC236}">
                <a16:creationId xmlns:a16="http://schemas.microsoft.com/office/drawing/2014/main" id="{8FB89664-B1D6-4422-A934-B20CD89577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2132856"/>
            <a:ext cx="4343400" cy="41917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Zastavit!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K oknům!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Pozor!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Velmi dobře.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Hele!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Ticho!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Dvě kávy!</a:t>
            </a:r>
          </a:p>
          <a:p>
            <a:pPr marL="0" indent="0">
              <a:buNone/>
            </a:pPr>
            <a:r>
              <a:rPr lang="cs-CZ" b="1" dirty="0">
                <a:latin typeface="Calibri" panose="020F0502020204030204" pitchFamily="34" charset="0"/>
                <a:cs typeface="Calibri" panose="020F0502020204030204" pitchFamily="34" charset="0"/>
              </a:rPr>
              <a:t>Pst!</a:t>
            </a:r>
          </a:p>
        </p:txBody>
      </p:sp>
    </p:spTree>
    <p:extLst>
      <p:ext uri="{BB962C8B-B14F-4D97-AF65-F5344CB8AC3E}">
        <p14:creationId xmlns:p14="http://schemas.microsoft.com/office/powerpoint/2010/main" val="3824176877"/>
      </p:ext>
    </p:extLst>
  </p:cSld>
  <p:clrMapOvr>
    <a:masterClrMapping/>
  </p:clrMapOvr>
  <p:transition>
    <p:dissolv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470</TotalTime>
  <Words>308</Words>
  <Application>Microsoft Office PowerPoint</Application>
  <PresentationFormat>Předvádění na obrazovce (4:3)</PresentationFormat>
  <Paragraphs>72</Paragraphs>
  <Slides>6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Calibri</vt:lpstr>
      <vt:lpstr>Franklin Gothic Book</vt:lpstr>
      <vt:lpstr>Franklin Gothic Medium</vt:lpstr>
      <vt:lpstr>Wingdings 2</vt:lpstr>
      <vt:lpstr>Cesta</vt:lpstr>
      <vt:lpstr>Prezentace aplikace PowerPoint</vt:lpstr>
      <vt:lpstr>Věta dvojčlenná</vt:lpstr>
      <vt:lpstr>Věta jednočlenná</vt:lpstr>
      <vt:lpstr>Větný ekvivalent</vt:lpstr>
      <vt:lpstr>Věta jednočlenná převedená na dvojčlennou</vt:lpstr>
      <vt:lpstr>Změna věty na větný ekvivalent</vt:lpstr>
    </vt:vector>
  </TitlesOfParts>
  <Company>Windows Xp Ultimate 2008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doma</dc:creator>
  <cp:lastModifiedBy>Světluše Pospíšilová</cp:lastModifiedBy>
  <cp:revision>46</cp:revision>
  <dcterms:created xsi:type="dcterms:W3CDTF">2014-01-04T18:09:59Z</dcterms:created>
  <dcterms:modified xsi:type="dcterms:W3CDTF">2021-01-31T12:49:46Z</dcterms:modified>
</cp:coreProperties>
</file>